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</p:sldMasterIdLst>
  <p:sldIdLst>
    <p:sldId id="256" r:id="rId14"/>
    <p:sldId id="258" r:id="rId15"/>
    <p:sldId id="273" r:id="rId16"/>
    <p:sldId id="259" r:id="rId17"/>
    <p:sldId id="260" r:id="rId18"/>
    <p:sldId id="261" r:id="rId19"/>
    <p:sldId id="274" r:id="rId20"/>
    <p:sldId id="275" r:id="rId21"/>
    <p:sldId id="262" r:id="rId22"/>
    <p:sldId id="263" r:id="rId23"/>
    <p:sldId id="276" r:id="rId24"/>
    <p:sldId id="265" r:id="rId25"/>
    <p:sldId id="267" r:id="rId26"/>
    <p:sldId id="266" r:id="rId27"/>
    <p:sldId id="268" r:id="rId28"/>
    <p:sldId id="269" r:id="rId29"/>
    <p:sldId id="271" r:id="rId30"/>
    <p:sldId id="270" r:id="rId31"/>
    <p:sldId id="272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92" d="100"/>
          <a:sy n="92" d="100"/>
        </p:scale>
        <p:origin x="-75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2BBE-6CFA-41B0-843C-D3261602350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5F2E-6F12-4BF2-AC34-0F250B3E2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63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2BBE-6CFA-41B0-843C-D3261602350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5F2E-6F12-4BF2-AC34-0F250B3E2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629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94460"/>
            <a:ext cx="6400800" cy="971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100834"/>
            <a:ext cx="9144000" cy="69951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5715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307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6400800" cy="2286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065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13347"/>
            <a:ext cx="9144000" cy="699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57701"/>
            <a:ext cx="6248400" cy="1092280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127760"/>
            <a:ext cx="6248400" cy="1175147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13347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828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1828800"/>
            <a:ext cx="3124200" cy="234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1828800"/>
            <a:ext cx="3124200" cy="234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759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114550"/>
            <a:ext cx="31242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114550"/>
            <a:ext cx="31242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771651"/>
            <a:ext cx="3125788" cy="338504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69364"/>
            <a:ext cx="3127375" cy="336042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1558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486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526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257300"/>
            <a:ext cx="2819399" cy="44958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1706880"/>
            <a:ext cx="2819399" cy="217932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257300"/>
            <a:ext cx="32766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4865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385316"/>
            <a:ext cx="3090672" cy="2318004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257300"/>
            <a:ext cx="2819400" cy="44958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428750"/>
            <a:ext cx="2971800" cy="222885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07642"/>
            <a:ext cx="2819400" cy="21564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626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4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2BBE-6CFA-41B0-843C-D3261602350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5F2E-6F12-4BF2-AC34-0F250B3E2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226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6781"/>
            <a:ext cx="1295400" cy="323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14400"/>
            <a:ext cx="5181600" cy="32004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7874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94460"/>
            <a:ext cx="6400800" cy="971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100834"/>
            <a:ext cx="9144000" cy="69951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5715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066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6400800" cy="2286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253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13347"/>
            <a:ext cx="9144000" cy="699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57701"/>
            <a:ext cx="6248400" cy="1092280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127760"/>
            <a:ext cx="6248400" cy="1175147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13347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7878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1828800"/>
            <a:ext cx="3124200" cy="234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1828800"/>
            <a:ext cx="3124200" cy="234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353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114550"/>
            <a:ext cx="31242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114550"/>
            <a:ext cx="31242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771651"/>
            <a:ext cx="3125788" cy="338504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69364"/>
            <a:ext cx="3127375" cy="336042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303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1187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6481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257300"/>
            <a:ext cx="2819399" cy="44958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1706880"/>
            <a:ext cx="2819399" cy="217932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257300"/>
            <a:ext cx="32766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1864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385316"/>
            <a:ext cx="3090672" cy="2318004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257300"/>
            <a:ext cx="2819400" cy="44958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428750"/>
            <a:ext cx="2971800" cy="222885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07642"/>
            <a:ext cx="2819400" cy="21564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66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94460"/>
            <a:ext cx="6400800" cy="971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100834"/>
            <a:ext cx="9144000" cy="69951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5715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5774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9157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6781"/>
            <a:ext cx="1295400" cy="323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14400"/>
            <a:ext cx="5181600" cy="32004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9983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94460"/>
            <a:ext cx="6400800" cy="971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100834"/>
            <a:ext cx="9144000" cy="69951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5715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5464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6400800" cy="2286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7859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13347"/>
            <a:ext cx="9144000" cy="699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57701"/>
            <a:ext cx="6248400" cy="1092280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127760"/>
            <a:ext cx="6248400" cy="1175147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13347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152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1828800"/>
            <a:ext cx="3124200" cy="234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1828800"/>
            <a:ext cx="3124200" cy="234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135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114550"/>
            <a:ext cx="31242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114550"/>
            <a:ext cx="31242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771651"/>
            <a:ext cx="3125788" cy="338504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69364"/>
            <a:ext cx="3127375" cy="336042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730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1544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6648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257300"/>
            <a:ext cx="2819399" cy="44958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1706880"/>
            <a:ext cx="2819399" cy="217932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257300"/>
            <a:ext cx="32766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35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6400800" cy="2286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1520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385316"/>
            <a:ext cx="3090672" cy="2318004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257300"/>
            <a:ext cx="2819400" cy="44958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428750"/>
            <a:ext cx="2971800" cy="222885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07642"/>
            <a:ext cx="2819400" cy="21564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1424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853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6781"/>
            <a:ext cx="1295400" cy="323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14400"/>
            <a:ext cx="5181600" cy="32004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279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94460"/>
            <a:ext cx="6400800" cy="971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100834"/>
            <a:ext cx="9144000" cy="69951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5715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3711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6400800" cy="2286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6644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13347"/>
            <a:ext cx="9144000" cy="699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57701"/>
            <a:ext cx="6248400" cy="1092280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127760"/>
            <a:ext cx="6248400" cy="1175147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13347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5696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1828800"/>
            <a:ext cx="3124200" cy="234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1828800"/>
            <a:ext cx="3124200" cy="234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4104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114550"/>
            <a:ext cx="31242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114550"/>
            <a:ext cx="31242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771651"/>
            <a:ext cx="3125788" cy="338504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69364"/>
            <a:ext cx="3127375" cy="336042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2236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7986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53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13347"/>
            <a:ext cx="9144000" cy="699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57701"/>
            <a:ext cx="6248400" cy="1092280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127760"/>
            <a:ext cx="6248400" cy="1175147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13347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7970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257300"/>
            <a:ext cx="2819399" cy="44958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1706880"/>
            <a:ext cx="2819399" cy="217932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257300"/>
            <a:ext cx="32766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4986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385316"/>
            <a:ext cx="3090672" cy="2318004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257300"/>
            <a:ext cx="2819400" cy="44958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428750"/>
            <a:ext cx="2971800" cy="222885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07642"/>
            <a:ext cx="2819400" cy="21564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466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1094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6781"/>
            <a:ext cx="1295400" cy="323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14400"/>
            <a:ext cx="5181600" cy="32004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50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1828800"/>
            <a:ext cx="3124200" cy="234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1828800"/>
            <a:ext cx="3124200" cy="234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29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114550"/>
            <a:ext cx="31242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114550"/>
            <a:ext cx="31242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771651"/>
            <a:ext cx="3125788" cy="338504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69364"/>
            <a:ext cx="3127375" cy="336042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21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72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4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257300"/>
            <a:ext cx="2819399" cy="44958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1706880"/>
            <a:ext cx="2819399" cy="217932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257300"/>
            <a:ext cx="32766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33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2BBE-6CFA-41B0-843C-D3261602350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5F2E-6F12-4BF2-AC34-0F250B3E2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13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385316"/>
            <a:ext cx="3090672" cy="2318004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257300"/>
            <a:ext cx="2819400" cy="44958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428750"/>
            <a:ext cx="2971800" cy="222885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07642"/>
            <a:ext cx="2819400" cy="21564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49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7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6781"/>
            <a:ext cx="1295400" cy="323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14400"/>
            <a:ext cx="5181600" cy="32004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57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94460"/>
            <a:ext cx="6400800" cy="971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100834"/>
            <a:ext cx="9144000" cy="69951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5715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55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6400800" cy="2286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98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13347"/>
            <a:ext cx="9144000" cy="699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57701"/>
            <a:ext cx="6248400" cy="1092280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127760"/>
            <a:ext cx="6248400" cy="1175147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13347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39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1828800"/>
            <a:ext cx="3124200" cy="234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1828800"/>
            <a:ext cx="3124200" cy="234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98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114550"/>
            <a:ext cx="31242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114550"/>
            <a:ext cx="31242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771651"/>
            <a:ext cx="3125788" cy="338504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69364"/>
            <a:ext cx="3127375" cy="336042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005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59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7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2BBE-6CFA-41B0-843C-D3261602350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5F2E-6F12-4BF2-AC34-0F250B3E2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01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257300"/>
            <a:ext cx="2819399" cy="44958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1706880"/>
            <a:ext cx="2819399" cy="217932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257300"/>
            <a:ext cx="32766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46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385316"/>
            <a:ext cx="3090672" cy="2318004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257300"/>
            <a:ext cx="2819400" cy="44958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428750"/>
            <a:ext cx="2971800" cy="222885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07642"/>
            <a:ext cx="2819400" cy="21564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08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847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6781"/>
            <a:ext cx="1295400" cy="323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14400"/>
            <a:ext cx="5181600" cy="32004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145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94460"/>
            <a:ext cx="6400800" cy="971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100834"/>
            <a:ext cx="9144000" cy="69951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5715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123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6400800" cy="2286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238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13347"/>
            <a:ext cx="9144000" cy="699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57701"/>
            <a:ext cx="6248400" cy="1092280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127760"/>
            <a:ext cx="6248400" cy="1175147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13347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725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1828800"/>
            <a:ext cx="3124200" cy="234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1828800"/>
            <a:ext cx="3124200" cy="234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034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114550"/>
            <a:ext cx="31242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114550"/>
            <a:ext cx="31242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771651"/>
            <a:ext cx="3125788" cy="338504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69364"/>
            <a:ext cx="3127375" cy="336042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23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4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2BBE-6CFA-41B0-843C-D3261602350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5F2E-6F12-4BF2-AC34-0F250B3E2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920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114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257300"/>
            <a:ext cx="2819399" cy="44958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1706880"/>
            <a:ext cx="2819399" cy="217932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257300"/>
            <a:ext cx="32766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1316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385316"/>
            <a:ext cx="3090672" cy="2318004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257300"/>
            <a:ext cx="2819400" cy="44958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428750"/>
            <a:ext cx="2971800" cy="222885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07642"/>
            <a:ext cx="2819400" cy="21564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799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42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6781"/>
            <a:ext cx="1295400" cy="323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14400"/>
            <a:ext cx="5181600" cy="32004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6323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94460"/>
            <a:ext cx="6400800" cy="971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100834"/>
            <a:ext cx="9144000" cy="69951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5715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744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6400800" cy="2286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241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13347"/>
            <a:ext cx="9144000" cy="699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57701"/>
            <a:ext cx="6248400" cy="1092280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127760"/>
            <a:ext cx="6248400" cy="1175147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13347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145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1828800"/>
            <a:ext cx="3124200" cy="234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1828800"/>
            <a:ext cx="3124200" cy="234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378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114550"/>
            <a:ext cx="31242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114550"/>
            <a:ext cx="31242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771651"/>
            <a:ext cx="3125788" cy="338504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69364"/>
            <a:ext cx="3127375" cy="336042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9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2BBE-6CFA-41B0-843C-D3261602350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5F2E-6F12-4BF2-AC34-0F250B3E2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222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096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547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257300"/>
            <a:ext cx="2819399" cy="44958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1706880"/>
            <a:ext cx="2819399" cy="217932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257300"/>
            <a:ext cx="32766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5921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385316"/>
            <a:ext cx="3090672" cy="2318004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257300"/>
            <a:ext cx="2819400" cy="44958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428750"/>
            <a:ext cx="2971800" cy="222885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07642"/>
            <a:ext cx="2819400" cy="21564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85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066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6781"/>
            <a:ext cx="1295400" cy="323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14400"/>
            <a:ext cx="5181600" cy="32004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7007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94460"/>
            <a:ext cx="6400800" cy="971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100834"/>
            <a:ext cx="9144000" cy="69951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5715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421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6400800" cy="2286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210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13347"/>
            <a:ext cx="9144000" cy="699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57701"/>
            <a:ext cx="6248400" cy="1092280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127760"/>
            <a:ext cx="6248400" cy="1175147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13347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289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1828800"/>
            <a:ext cx="3124200" cy="234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1828800"/>
            <a:ext cx="3124200" cy="234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2BBE-6CFA-41B0-843C-D3261602350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5F2E-6F12-4BF2-AC34-0F250B3E2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755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114550"/>
            <a:ext cx="31242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114550"/>
            <a:ext cx="31242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771651"/>
            <a:ext cx="3125788" cy="338504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69364"/>
            <a:ext cx="3127375" cy="336042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867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051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751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257300"/>
            <a:ext cx="2819399" cy="44958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1706880"/>
            <a:ext cx="2819399" cy="217932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257300"/>
            <a:ext cx="32766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9622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385316"/>
            <a:ext cx="3090672" cy="2318004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257300"/>
            <a:ext cx="2819400" cy="44958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428750"/>
            <a:ext cx="2971800" cy="222885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07642"/>
            <a:ext cx="2819400" cy="21564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911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336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6781"/>
            <a:ext cx="1295400" cy="323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14400"/>
            <a:ext cx="5181600" cy="32004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982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94460"/>
            <a:ext cx="6400800" cy="971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100834"/>
            <a:ext cx="9144000" cy="69951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5715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765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6400800" cy="2286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878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13347"/>
            <a:ext cx="9144000" cy="699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57701"/>
            <a:ext cx="6248400" cy="1092280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127760"/>
            <a:ext cx="6248400" cy="1175147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13347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4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2BBE-6CFA-41B0-843C-D3261602350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5F2E-6F12-4BF2-AC34-0F250B3E2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870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1828800"/>
            <a:ext cx="3124200" cy="234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1828800"/>
            <a:ext cx="3124200" cy="234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051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114550"/>
            <a:ext cx="31242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114550"/>
            <a:ext cx="31242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771651"/>
            <a:ext cx="3125788" cy="338504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69364"/>
            <a:ext cx="3127375" cy="336042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85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197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901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257300"/>
            <a:ext cx="2819399" cy="44958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1706880"/>
            <a:ext cx="2819399" cy="217932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257300"/>
            <a:ext cx="32766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219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385316"/>
            <a:ext cx="3090672" cy="2318004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257300"/>
            <a:ext cx="2819400" cy="44958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428750"/>
            <a:ext cx="2971800" cy="222885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07642"/>
            <a:ext cx="2819400" cy="21564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832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9022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6781"/>
            <a:ext cx="1295400" cy="323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14400"/>
            <a:ext cx="5181600" cy="32004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984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94460"/>
            <a:ext cx="6400800" cy="971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100834"/>
            <a:ext cx="9144000" cy="69951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5715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848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6400800" cy="2286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4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2BBE-6CFA-41B0-843C-D3261602350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5F2E-6F12-4BF2-AC34-0F250B3E2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811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13347"/>
            <a:ext cx="9144000" cy="699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57701"/>
            <a:ext cx="6248400" cy="1092280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127760"/>
            <a:ext cx="6248400" cy="1175147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13347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051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1828800"/>
            <a:ext cx="3124200" cy="234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1828800"/>
            <a:ext cx="3124200" cy="234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181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114550"/>
            <a:ext cx="31242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114550"/>
            <a:ext cx="31242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771651"/>
            <a:ext cx="3125788" cy="338504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69364"/>
            <a:ext cx="3127375" cy="336042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380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93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773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257300"/>
            <a:ext cx="2819399" cy="44958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1706880"/>
            <a:ext cx="2819399" cy="217932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257300"/>
            <a:ext cx="32766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9031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385316"/>
            <a:ext cx="3090672" cy="2318004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257300"/>
            <a:ext cx="2819400" cy="44958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428750"/>
            <a:ext cx="2971800" cy="222885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07642"/>
            <a:ext cx="2819400" cy="21564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038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867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6781"/>
            <a:ext cx="1295400" cy="323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14400"/>
            <a:ext cx="5181600" cy="32004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97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94460"/>
            <a:ext cx="6400800" cy="971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100834"/>
            <a:ext cx="9144000" cy="69951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5715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8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2BBE-6CFA-41B0-843C-D3261602350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5F2E-6F12-4BF2-AC34-0F250B3E2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174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6400800" cy="2286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760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13347"/>
            <a:ext cx="9144000" cy="699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57701"/>
            <a:ext cx="6248400" cy="1092280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127760"/>
            <a:ext cx="6248400" cy="1175147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13347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880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1828800"/>
            <a:ext cx="3124200" cy="234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1828800"/>
            <a:ext cx="3124200" cy="234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543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114550"/>
            <a:ext cx="31242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114550"/>
            <a:ext cx="31242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771651"/>
            <a:ext cx="3125788" cy="338504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69364"/>
            <a:ext cx="3127375" cy="336042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717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502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434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257300"/>
            <a:ext cx="2819399" cy="44958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1706880"/>
            <a:ext cx="2819399" cy="217932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257300"/>
            <a:ext cx="32766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171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385316"/>
            <a:ext cx="3090672" cy="2318004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257300"/>
            <a:ext cx="2819400" cy="44958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428750"/>
            <a:ext cx="2971800" cy="222885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07642"/>
            <a:ext cx="2819400" cy="21564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792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702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6781"/>
            <a:ext cx="1295400" cy="323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14400"/>
            <a:ext cx="5181600" cy="32004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4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B2BBE-6CFA-41B0-843C-D3261602350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15F2E-6F12-4BF2-AC34-0F250B3E2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9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971550"/>
            <a:ext cx="6400800" cy="5143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43050"/>
            <a:ext cx="6400800" cy="2571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4767263"/>
            <a:ext cx="2133600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rtl="1"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4767263"/>
            <a:ext cx="3200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47731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rtl="1"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971550"/>
            <a:ext cx="6400800" cy="5143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43050"/>
            <a:ext cx="6400800" cy="2571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4767263"/>
            <a:ext cx="2133600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rtl="1"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4767263"/>
            <a:ext cx="3200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47731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rtl="1"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65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971550"/>
            <a:ext cx="6400800" cy="5143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43050"/>
            <a:ext cx="6400800" cy="2571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4767263"/>
            <a:ext cx="2133600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rtl="1"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4767263"/>
            <a:ext cx="3200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47731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rtl="1"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9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971550"/>
            <a:ext cx="6400800" cy="5143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43050"/>
            <a:ext cx="6400800" cy="2571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4767263"/>
            <a:ext cx="2133600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rtl="1"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4767263"/>
            <a:ext cx="3200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47731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rtl="1"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162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971550"/>
            <a:ext cx="6400800" cy="5143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43050"/>
            <a:ext cx="6400800" cy="2571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4767263"/>
            <a:ext cx="2133600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rtl="1"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4767263"/>
            <a:ext cx="3200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47731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rtl="1"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476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971550"/>
            <a:ext cx="6400800" cy="5143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43050"/>
            <a:ext cx="6400800" cy="2571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4767263"/>
            <a:ext cx="2133600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rtl="1"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4767263"/>
            <a:ext cx="3200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47731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rtl="1"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036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971550"/>
            <a:ext cx="6400800" cy="5143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43050"/>
            <a:ext cx="6400800" cy="2571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4767263"/>
            <a:ext cx="2133600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rtl="1"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4767263"/>
            <a:ext cx="3200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47731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rtl="1"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503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971550"/>
            <a:ext cx="6400800" cy="5143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43050"/>
            <a:ext cx="6400800" cy="2571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4767263"/>
            <a:ext cx="2133600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rtl="1"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4767263"/>
            <a:ext cx="3200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47731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rtl="1"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842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971550"/>
            <a:ext cx="6400800" cy="5143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43050"/>
            <a:ext cx="6400800" cy="2571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4767263"/>
            <a:ext cx="2133600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rtl="1"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4767263"/>
            <a:ext cx="3200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47731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rtl="1"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9006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971550"/>
            <a:ext cx="6400800" cy="5143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43050"/>
            <a:ext cx="6400800" cy="2571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4767263"/>
            <a:ext cx="2133600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rtl="1"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4767263"/>
            <a:ext cx="3200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47731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rtl="1"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9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971550"/>
            <a:ext cx="6400800" cy="5143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43050"/>
            <a:ext cx="6400800" cy="2571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4767263"/>
            <a:ext cx="2133600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rtl="1"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4767263"/>
            <a:ext cx="3200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47731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rtl="1"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913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971550"/>
            <a:ext cx="6400800" cy="5143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43050"/>
            <a:ext cx="6400800" cy="2571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4767263"/>
            <a:ext cx="2133600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fld id="{3E96E806-1C32-45F6-AC61-E18D0B2696E6}" type="datetimeFigureOut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rtl="1"/>
              <a:t>20/02/1440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4767263"/>
            <a:ext cx="3200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47731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1"/>
            <a:fld id="{6CF523E1-092A-47F5-B337-D654E516DF3C}" type="slidenum">
              <a:rPr lang="ar-IQ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rtl="1"/>
              <a:t>‹#›</a:t>
            </a:fld>
            <a:endParaRPr lang="ar-IQ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14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1151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Endodontics</a:t>
            </a:r>
            <a:br>
              <a:rPr lang="en-US" dirty="0" smtClean="0"/>
            </a:br>
            <a:r>
              <a:rPr lang="en-US" dirty="0" smtClean="0"/>
              <a:t>lecture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9104" y="1779662"/>
            <a:ext cx="6400800" cy="1314450"/>
          </a:xfrm>
        </p:spPr>
        <p:txBody>
          <a:bodyPr/>
          <a:lstStyle/>
          <a:p>
            <a:r>
              <a:rPr lang="en-US" dirty="0" err="1" smtClean="0"/>
              <a:t>Intracanal</a:t>
            </a:r>
            <a:r>
              <a:rPr lang="en-US" dirty="0" smtClean="0"/>
              <a:t> instruments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7504" y="42999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By</a:t>
            </a:r>
          </a:p>
          <a:p>
            <a:pPr lvl="0"/>
            <a:r>
              <a:rPr lang="en-US" b="1" dirty="0">
                <a:solidFill>
                  <a:prstClr val="black"/>
                </a:solidFill>
              </a:rPr>
              <a:t>Abdullah Mohammed Al </a:t>
            </a:r>
            <a:r>
              <a:rPr lang="en-US" b="1" dirty="0" err="1">
                <a:solidFill>
                  <a:prstClr val="black"/>
                </a:solidFill>
              </a:rPr>
              <a:t>Jawher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B.D.S. M.Sc. (conservative)</a:t>
            </a:r>
          </a:p>
        </p:txBody>
      </p:sp>
    </p:spTree>
    <p:extLst>
      <p:ext uri="{BB962C8B-B14F-4D97-AF65-F5344CB8AC3E}">
        <p14:creationId xmlns:p14="http://schemas.microsoft.com/office/powerpoint/2010/main" val="34852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95486"/>
            <a:ext cx="8856984" cy="43750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FFC000"/>
                </a:solidFill>
                <a:latin typeface="Times New Roman"/>
                <a:ea typeface="Calibri"/>
                <a:cs typeface="Arial"/>
              </a:rPr>
              <a:t>4-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FOURTH GENERATION</a:t>
            </a:r>
          </a:p>
          <a:p>
            <a:pPr>
              <a:lnSpc>
                <a:spcPct val="115000"/>
              </a:lnSpc>
            </a:pPr>
            <a:endParaRPr lang="en-US" sz="2800" b="1" dirty="0">
              <a:solidFill>
                <a:srgbClr val="FF0000"/>
              </a:solidFill>
              <a:latin typeface="Times New Roman"/>
              <a:ea typeface="Calibri"/>
              <a:cs typeface="Arial"/>
            </a:endParaRP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Times New Roman"/>
                <a:ea typeface="Calibri"/>
              </a:rPr>
              <a:t>Utilizes reciprocation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/>
                <a:ea typeface="Calibri"/>
              </a:rPr>
              <a:t>This generation of instruments and related technology has largely fulfilled the long hoped-for single-file technique.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/>
                <a:ea typeface="Calibri"/>
                <a:cs typeface="Arial"/>
              </a:rPr>
              <a:t> Examples: </a:t>
            </a:r>
            <a:r>
              <a:rPr lang="en-US" sz="2800" dirty="0" err="1">
                <a:solidFill>
                  <a:srgbClr val="FFFF00"/>
                </a:solidFill>
                <a:latin typeface="Times New Roman"/>
                <a:ea typeface="Calibri"/>
              </a:rPr>
              <a:t>WaveOne</a:t>
            </a:r>
            <a:r>
              <a:rPr lang="en-US" sz="2800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800" i="1" dirty="0">
                <a:solidFill>
                  <a:srgbClr val="FFFF00"/>
                </a:solidFill>
                <a:latin typeface="Times New Roman"/>
                <a:ea typeface="Calibri"/>
              </a:rPr>
              <a:t>(</a:t>
            </a:r>
            <a:r>
              <a:rPr lang="en-US" sz="2800" i="1" dirty="0" err="1">
                <a:solidFill>
                  <a:srgbClr val="FFFF00"/>
                </a:solidFill>
                <a:latin typeface="Times New Roman"/>
                <a:ea typeface="Calibri"/>
              </a:rPr>
              <a:t>Dentsply</a:t>
            </a:r>
            <a:r>
              <a:rPr lang="en-US" sz="2800" i="1" dirty="0">
                <a:solidFill>
                  <a:srgbClr val="FFFF00"/>
                </a:solidFill>
                <a:latin typeface="Times New Roman"/>
                <a:ea typeface="Calibri"/>
              </a:rPr>
              <a:t> Tulsa Dental Specialties and </a:t>
            </a:r>
            <a:r>
              <a:rPr lang="en-US" sz="2800" i="1" dirty="0" err="1">
                <a:solidFill>
                  <a:srgbClr val="FFFF00"/>
                </a:solidFill>
                <a:latin typeface="Times New Roman"/>
                <a:ea typeface="Calibri"/>
              </a:rPr>
              <a:t>Maillefer</a:t>
            </a:r>
            <a:r>
              <a:rPr lang="en-US" sz="2800" i="1" dirty="0">
                <a:solidFill>
                  <a:srgbClr val="FFFF00"/>
                </a:solidFill>
                <a:latin typeface="Times New Roman"/>
                <a:ea typeface="Calibri"/>
              </a:rPr>
              <a:t>)</a:t>
            </a:r>
            <a:r>
              <a:rPr lang="en-US" sz="2800" dirty="0">
                <a:solidFill>
                  <a:srgbClr val="FFFF00"/>
                </a:solidFill>
                <a:latin typeface="Times New Roman"/>
                <a:ea typeface="Calibri"/>
              </a:rPr>
              <a:t> ,  </a:t>
            </a:r>
            <a:r>
              <a:rPr lang="en-US" sz="2800" dirty="0" err="1">
                <a:solidFill>
                  <a:srgbClr val="FFFF00"/>
                </a:solidFill>
                <a:latin typeface="Times New Roman"/>
                <a:ea typeface="Calibri"/>
              </a:rPr>
              <a:t>Reciproc</a:t>
            </a:r>
            <a:r>
              <a:rPr lang="en-US" sz="2800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800" i="1" dirty="0">
                <a:solidFill>
                  <a:srgbClr val="FFFF00"/>
                </a:solidFill>
                <a:latin typeface="Times New Roman"/>
                <a:ea typeface="Calibri"/>
              </a:rPr>
              <a:t>(VDW)</a:t>
            </a:r>
            <a:endParaRPr lang="en-US" sz="2800" dirty="0">
              <a:solidFill>
                <a:srgbClr val="FFFF00"/>
              </a:solidFill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endParaRPr lang="en-US" sz="1400" dirty="0">
              <a:solidFill>
                <a:prstClr val="white"/>
              </a:solidFill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926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0913"/>
            <a:ext cx="6436735" cy="48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267494"/>
            <a:ext cx="24482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Reciprocation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8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23478"/>
            <a:ext cx="8712968" cy="17554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FFC000"/>
                </a:solidFill>
                <a:latin typeface="Times New Roman"/>
                <a:ea typeface="Calibri"/>
                <a:cs typeface="Arial"/>
              </a:rPr>
              <a:t>5-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FIFTH GENERATION</a:t>
            </a:r>
          </a:p>
          <a:p>
            <a:pPr>
              <a:lnSpc>
                <a:spcPct val="115000"/>
              </a:lnSpc>
            </a:pPr>
            <a:r>
              <a:rPr lang="en-US" sz="3200" dirty="0">
                <a:solidFill>
                  <a:prstClr val="white"/>
                </a:solidFill>
                <a:latin typeface="Times New Roman"/>
                <a:ea typeface="Calibri"/>
              </a:rPr>
              <a:t>center of mass and/or the center of rotation are offset. </a:t>
            </a:r>
            <a:endParaRPr lang="en-US" sz="3200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47951"/>
            <a:ext cx="4484479" cy="31440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2283718"/>
            <a:ext cx="421196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Times New Roman"/>
                <a:ea typeface="Calibri"/>
              </a:rPr>
              <a:t>Examples:</a:t>
            </a:r>
          </a:p>
          <a:p>
            <a:r>
              <a:rPr lang="en-US" sz="2400" dirty="0">
                <a:solidFill>
                  <a:prstClr val="white"/>
                </a:solidFill>
                <a:latin typeface="Times New Roman"/>
                <a:ea typeface="Calibri"/>
              </a:rPr>
              <a:t>-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Calibri"/>
              </a:rPr>
              <a:t>Revo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Calibri"/>
              </a:rPr>
              <a:t>-S.</a:t>
            </a:r>
            <a:r>
              <a:rPr lang="en-US" sz="2400" b="1" dirty="0">
                <a:solidFill>
                  <a:prstClr val="white"/>
                </a:solidFill>
                <a:latin typeface="Times New Roman"/>
                <a:ea typeface="Calibri"/>
              </a:rPr>
              <a:t> </a:t>
            </a:r>
          </a:p>
          <a:p>
            <a:r>
              <a:rPr lang="en-US" sz="2400" dirty="0">
                <a:solidFill>
                  <a:prstClr val="white"/>
                </a:solidFill>
                <a:latin typeface="Times New Roman"/>
                <a:ea typeface="Calibri"/>
              </a:rPr>
              <a:t>- 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Calibri"/>
              </a:rPr>
              <a:t>One Shape </a:t>
            </a:r>
            <a:r>
              <a:rPr lang="en-US" sz="2400" i="1" dirty="0">
                <a:solidFill>
                  <a:prstClr val="white"/>
                </a:solidFill>
                <a:latin typeface="Times New Roman"/>
                <a:ea typeface="Calibri"/>
              </a:rPr>
              <a:t>(Micro Mega) </a:t>
            </a:r>
            <a:r>
              <a:rPr lang="en-US" sz="2400" dirty="0">
                <a:solidFill>
                  <a:prstClr val="white"/>
                </a:solidFill>
                <a:latin typeface="Times New Roman"/>
                <a:ea typeface="Calibri"/>
              </a:rPr>
              <a:t>.                             -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Calibri"/>
              </a:rPr>
              <a:t>ProTaper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Calibri"/>
              </a:rPr>
              <a:t> Next </a:t>
            </a:r>
            <a:r>
              <a:rPr lang="en-US" sz="2400" i="1" dirty="0">
                <a:solidFill>
                  <a:prstClr val="white"/>
                </a:solidFill>
                <a:latin typeface="Times New Roman"/>
                <a:ea typeface="Calibri"/>
              </a:rPr>
              <a:t>(</a:t>
            </a:r>
            <a:r>
              <a:rPr lang="en-US" sz="2400" i="1" dirty="0" err="1">
                <a:solidFill>
                  <a:prstClr val="white"/>
                </a:solidFill>
                <a:latin typeface="Times New Roman"/>
                <a:ea typeface="Calibri"/>
              </a:rPr>
              <a:t>Dentsply</a:t>
            </a:r>
            <a:r>
              <a:rPr lang="en-US" sz="2400" i="1" dirty="0">
                <a:solidFill>
                  <a:prstClr val="white"/>
                </a:solidFill>
                <a:latin typeface="Times New Roman"/>
                <a:ea typeface="Calibri"/>
              </a:rPr>
              <a:t> Tulsa Dental Specialties /</a:t>
            </a:r>
            <a:r>
              <a:rPr lang="en-US" sz="2400" i="1" dirty="0" err="1">
                <a:solidFill>
                  <a:prstClr val="white"/>
                </a:solidFill>
                <a:latin typeface="Times New Roman"/>
                <a:ea typeface="Calibri"/>
              </a:rPr>
              <a:t>Dentsply</a:t>
            </a:r>
            <a:r>
              <a:rPr lang="en-US" sz="2400" dirty="0">
                <a:solidFill>
                  <a:prstClr val="white"/>
                </a:solidFill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/>
                <a:ea typeface="Calibri"/>
              </a:rPr>
              <a:t>Maillefer</a:t>
            </a:r>
            <a:r>
              <a:rPr lang="en-US" sz="2400" i="1" dirty="0">
                <a:solidFill>
                  <a:prstClr val="white"/>
                </a:solidFill>
                <a:latin typeface="Times New Roman"/>
                <a:ea typeface="Calibri"/>
              </a:rPr>
              <a:t>)</a:t>
            </a:r>
            <a:r>
              <a:rPr lang="en-US" sz="2400" dirty="0">
                <a:solidFill>
                  <a:prstClr val="white"/>
                </a:solidFill>
                <a:latin typeface="Times New Roman"/>
                <a:ea typeface="Calibri"/>
              </a:rPr>
              <a:t>. </a:t>
            </a:r>
            <a:endParaRPr lang="ar-IQ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252" y="2315622"/>
            <a:ext cx="4788748" cy="2808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2" y="51470"/>
            <a:ext cx="4631558" cy="26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34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677844" cy="507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45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1510"/>
            <a:ext cx="3744416" cy="301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17404"/>
            <a:ext cx="3456384" cy="1826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51012"/>
            <a:ext cx="4919484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11121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354330" indent="-285750">
              <a:spcBef>
                <a:spcPts val="198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b="1" spc="135" dirty="0">
                <a:solidFill>
                  <a:srgbClr val="FF0000"/>
                </a:solidFill>
                <a:latin typeface="Times New Roman"/>
                <a:ea typeface="Times New Roman"/>
              </a:rPr>
              <a:t>Group </a:t>
            </a:r>
            <a:r>
              <a:rPr lang="en-US" b="1" spc="125" dirty="0">
                <a:solidFill>
                  <a:srgbClr val="FF0000"/>
                </a:solidFill>
                <a:latin typeface="Times New Roman"/>
                <a:ea typeface="Times New Roman"/>
              </a:rPr>
              <a:t>IV: </a:t>
            </a:r>
            <a:r>
              <a:rPr lang="en-US" sz="1600" b="1" spc="75" dirty="0">
                <a:solidFill>
                  <a:srgbClr val="FF0000"/>
                </a:solidFill>
                <a:latin typeface="Times New Roman"/>
                <a:ea typeface="Times New Roman"/>
              </a:rPr>
              <a:t>Engine-Driven </a:t>
            </a:r>
            <a:r>
              <a:rPr lang="en-US" sz="1600" b="1" spc="80" dirty="0">
                <a:solidFill>
                  <a:srgbClr val="FF0000"/>
                </a:solidFill>
                <a:latin typeface="Times New Roman"/>
                <a:ea typeface="Times New Roman"/>
              </a:rPr>
              <a:t>Three-Dimensionally </a:t>
            </a:r>
            <a:r>
              <a:rPr lang="en-US" sz="1600" b="1" spc="75" dirty="0">
                <a:solidFill>
                  <a:srgbClr val="FF0000"/>
                </a:solidFill>
                <a:latin typeface="Times New Roman"/>
                <a:ea typeface="Times New Roman"/>
              </a:rPr>
              <a:t>Adjusting Files (Self-adjusting file)</a:t>
            </a:r>
            <a:endParaRPr lang="en-US" sz="105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83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2523"/>
            <a:ext cx="3337912" cy="2737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518" y="3147814"/>
            <a:ext cx="3868938" cy="187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0299"/>
            <a:ext cx="2733675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555526"/>
            <a:ext cx="1512168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Times New Roman"/>
              </a:rPr>
              <a:t>SAF offers us the ability to shape the morphology of individual pulpal</a:t>
            </a:r>
          </a:p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Times New Roman"/>
              </a:rPr>
              <a:t>systems in 3-D</a:t>
            </a:r>
            <a:endParaRPr lang="ar-IQ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6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يجة بحث الصور عن ‪giromatic handpiece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58" y="806516"/>
            <a:ext cx="3960440" cy="42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نتيجة بحث الصور عن ‪endo eze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43558"/>
            <a:ext cx="4752528" cy="424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149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354330" indent="-28575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b="1" spc="80" dirty="0">
                <a:solidFill>
                  <a:srgbClr val="000000"/>
                </a:solidFill>
                <a:latin typeface="Times New Roman"/>
                <a:ea typeface="Times New Roman"/>
              </a:rPr>
              <a:t>Group V: Engine-Driven Reciprocating Instruments: </a:t>
            </a:r>
            <a:endParaRPr lang="en-US" sz="11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80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18487"/>
            <a:ext cx="4431502" cy="349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500" y="35321"/>
            <a:ext cx="8724963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354330" indent="-28575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b="1" spc="80" dirty="0">
                <a:solidFill>
                  <a:srgbClr val="000000"/>
                </a:solidFill>
                <a:latin typeface="Times New Roman"/>
                <a:ea typeface="Times New Roman"/>
              </a:rPr>
              <a:t>Group VI: Sonic and Ultrasonic Instruments</a:t>
            </a:r>
            <a:endParaRPr lang="en-US" sz="11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030" name="Picture 6" descr="نتيجة بحث الصور عن ‪sonic and ultrasonic endodontic instruments‬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725" y="2139702"/>
            <a:ext cx="4524275" cy="18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98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451508"/>
            <a:ext cx="561662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6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  <a:endParaRPr lang="ar-IQ" sz="6600" b="1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358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23478"/>
            <a:ext cx="8280920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98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b="1" u="sng" spc="-2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Rotary Instrumentation systems using Nickel Titanium</a:t>
            </a:r>
            <a:endParaRPr lang="en-US" sz="2400" dirty="0" smtClean="0">
              <a:solidFill>
                <a:srgbClr val="00B050"/>
              </a:solidFill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3200" dirty="0">
              <a:solidFill>
                <a:srgbClr val="92D050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1491630"/>
            <a:ext cx="4141390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FFC000"/>
                </a:solidFill>
                <a:latin typeface="Times New Roman"/>
                <a:ea typeface="Calibri"/>
                <a:cs typeface="Arial"/>
              </a:rPr>
              <a:t>1-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FIRST GENERATION</a:t>
            </a:r>
            <a:endParaRPr lang="en-US" sz="2800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816" y="2418243"/>
            <a:ext cx="3810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FF00"/>
                </a:solidFill>
                <a:latin typeface="Times New Roman"/>
                <a:ea typeface="Calibri"/>
              </a:rPr>
              <a:t>passive </a:t>
            </a:r>
            <a:r>
              <a:rPr lang="en-US" sz="2400" dirty="0">
                <a:solidFill>
                  <a:srgbClr val="FFFF00"/>
                </a:solidFill>
                <a:latin typeface="Times New Roman"/>
                <a:ea typeface="Calibri"/>
              </a:rPr>
              <a:t>cutting radial lands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786" y="2809327"/>
            <a:ext cx="8654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Times New Roman"/>
                <a:ea typeface="Calibri"/>
              </a:rPr>
              <a:t>fixed tapers of 4% and 6% over the length of their active blades.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3221926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Times New Roman"/>
                <a:ea typeface="Calibri"/>
              </a:rPr>
              <a:t>required numerous files to achieve the preparation objectives. </a:t>
            </a:r>
            <a:endParaRPr lang="ar-IQ" sz="2400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351" y="4493013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/>
                <a:ea typeface="Calibri"/>
              </a:rPr>
              <a:t>GT files </a:t>
            </a:r>
            <a:r>
              <a:rPr lang="en-US" sz="2400" i="1" dirty="0">
                <a:solidFill>
                  <a:srgbClr val="FFFF00"/>
                </a:solidFill>
                <a:latin typeface="Times New Roman"/>
                <a:ea typeface="Calibri"/>
              </a:rPr>
              <a:t>(</a:t>
            </a:r>
            <a:r>
              <a:rPr lang="en-US" sz="2400" i="1" dirty="0" err="1">
                <a:solidFill>
                  <a:srgbClr val="FFFF00"/>
                </a:solidFill>
                <a:latin typeface="Times New Roman"/>
                <a:ea typeface="Calibri"/>
              </a:rPr>
              <a:t>Dentsply</a:t>
            </a:r>
            <a:r>
              <a:rPr lang="en-US" sz="2400" i="1" dirty="0">
                <a:solidFill>
                  <a:srgbClr val="FFFF00"/>
                </a:solidFill>
                <a:latin typeface="Times New Roman"/>
                <a:ea typeface="Calibri"/>
              </a:rPr>
              <a:t> Tulsa Dental Specialties)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048064"/>
            <a:ext cx="30534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u="sng" dirty="0">
                <a:solidFill>
                  <a:srgbClr val="FFFF00"/>
                </a:solidFill>
              </a:rPr>
              <a:t>Features :</a:t>
            </a:r>
            <a:endParaRPr lang="ar-IQ" sz="2400" b="1" u="sng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4027988"/>
            <a:ext cx="2304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u="sng" dirty="0">
                <a:solidFill>
                  <a:srgbClr val="FFFF00"/>
                </a:solidFill>
              </a:rPr>
              <a:t>Example </a:t>
            </a:r>
            <a:r>
              <a:rPr lang="en-US" b="1" u="sng" dirty="0">
                <a:solidFill>
                  <a:srgbClr val="FFFF00"/>
                </a:solidFill>
              </a:rPr>
              <a:t>:</a:t>
            </a:r>
            <a:endParaRPr lang="ar-IQ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5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75606"/>
            <a:ext cx="30243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75606"/>
            <a:ext cx="30243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95" y="7573"/>
            <a:ext cx="4384534" cy="410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buFont typeface="Wingdings"/>
              <a:buChar char=""/>
            </a:pPr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Landed versus non-landed instruments</a:t>
            </a:r>
            <a:endParaRPr lang="en-US" sz="11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5320" y="4299942"/>
            <a:ext cx="94128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Landed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70094" y="4299942"/>
            <a:ext cx="130035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non-landed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9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1510"/>
            <a:ext cx="37623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28397"/>
            <a:ext cx="36861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7" y="2859782"/>
            <a:ext cx="36861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147814"/>
            <a:ext cx="36861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13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23478"/>
            <a:ext cx="8856984" cy="49767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FFC000"/>
                </a:solidFill>
                <a:latin typeface="Times New Roman"/>
                <a:ea typeface="Calibri"/>
                <a:cs typeface="Arial"/>
              </a:rPr>
              <a:t>2-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SECOND GENERATION</a:t>
            </a:r>
          </a:p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Features :</a:t>
            </a: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Times New Roman"/>
                <a:ea typeface="Calibri"/>
              </a:rPr>
              <a:t>Came to market in 2001.</a:t>
            </a:r>
            <a:endParaRPr lang="en-US" sz="2400" b="1" dirty="0">
              <a:solidFill>
                <a:srgbClr val="FFFF00"/>
              </a:solidFill>
              <a:latin typeface="Times New Roman"/>
              <a:ea typeface="Calibri"/>
              <a:cs typeface="Arial"/>
            </a:endParaRP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Times New Roman"/>
                <a:ea typeface="Calibri"/>
              </a:rPr>
              <a:t>active</a:t>
            </a:r>
            <a:r>
              <a:rPr lang="en-US" sz="2400" i="1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 New Roman"/>
                <a:ea typeface="Calibri"/>
              </a:rPr>
              <a:t>cutting edges</a:t>
            </a: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Times New Roman"/>
                <a:ea typeface="Calibri"/>
              </a:rPr>
              <a:t>require fewer instruments</a:t>
            </a: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00"/>
                </a:solidFill>
                <a:latin typeface="Times New Roman"/>
                <a:ea typeface="Calibri"/>
              </a:rPr>
              <a:t>EndoSequence</a:t>
            </a:r>
            <a:r>
              <a:rPr lang="en-US" sz="2400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400" i="1" dirty="0">
                <a:solidFill>
                  <a:srgbClr val="FFFF00"/>
                </a:solidFill>
                <a:latin typeface="Times New Roman"/>
                <a:ea typeface="Calibri"/>
              </a:rPr>
              <a:t>(</a:t>
            </a:r>
            <a:r>
              <a:rPr lang="en-US" sz="2400" i="1" dirty="0" err="1">
                <a:solidFill>
                  <a:srgbClr val="FFFF00"/>
                </a:solidFill>
                <a:latin typeface="Times New Roman"/>
                <a:ea typeface="Calibri"/>
              </a:rPr>
              <a:t>Brassler</a:t>
            </a:r>
            <a:r>
              <a:rPr lang="en-US" sz="2400" i="1" dirty="0">
                <a:solidFill>
                  <a:srgbClr val="FFFF00"/>
                </a:solidFill>
                <a:latin typeface="Times New Roman"/>
                <a:ea typeface="Calibri"/>
              </a:rPr>
              <a:t> USA) </a:t>
            </a:r>
            <a:r>
              <a:rPr lang="en-US" sz="2400" dirty="0">
                <a:solidFill>
                  <a:srgbClr val="FFFF00"/>
                </a:solidFill>
                <a:latin typeface="Times New Roman"/>
                <a:ea typeface="Calibri"/>
              </a:rPr>
              <a:t>and </a:t>
            </a:r>
            <a:r>
              <a:rPr lang="en-US" sz="2400" dirty="0" err="1">
                <a:solidFill>
                  <a:srgbClr val="FFFF00"/>
                </a:solidFill>
                <a:latin typeface="Times New Roman"/>
                <a:ea typeface="Calibri"/>
              </a:rPr>
              <a:t>BioRaCe</a:t>
            </a:r>
            <a:r>
              <a:rPr lang="en-US" sz="2400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400" i="1" dirty="0">
                <a:solidFill>
                  <a:srgbClr val="FFFF00"/>
                </a:solidFill>
                <a:latin typeface="Times New Roman"/>
                <a:ea typeface="Calibri"/>
              </a:rPr>
              <a:t>(FKG</a:t>
            </a:r>
            <a:r>
              <a:rPr lang="en-US" sz="2400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/>
                <a:ea typeface="Calibri"/>
              </a:rPr>
              <a:t>Dentaire</a:t>
            </a:r>
            <a:r>
              <a:rPr lang="en-US" sz="2400" i="1" dirty="0">
                <a:solidFill>
                  <a:srgbClr val="FFFF00"/>
                </a:solidFill>
                <a:latin typeface="Times New Roman"/>
                <a:ea typeface="Calibri"/>
              </a:rPr>
              <a:t>) </a:t>
            </a:r>
            <a:r>
              <a:rPr lang="en-US" sz="2400" dirty="0">
                <a:solidFill>
                  <a:srgbClr val="FFFF00"/>
                </a:solidFill>
                <a:latin typeface="Times New Roman"/>
                <a:ea typeface="Calibri"/>
              </a:rPr>
              <a:t>provide file lines with alternating contact points. (</a:t>
            </a:r>
            <a:r>
              <a:rPr lang="en-US" sz="2400" b="1" dirty="0">
                <a:solidFill>
                  <a:srgbClr val="FFC000"/>
                </a:solidFill>
                <a:latin typeface="Times New Roman"/>
                <a:ea typeface="Calibri"/>
              </a:rPr>
              <a:t>To discourage taper lock )</a:t>
            </a: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00"/>
                </a:solidFill>
                <a:latin typeface="Times New Roman"/>
                <a:ea typeface="Calibri"/>
              </a:rPr>
              <a:t>ProTaper</a:t>
            </a:r>
            <a:r>
              <a:rPr lang="en-US" sz="2400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400" i="1" dirty="0">
                <a:solidFill>
                  <a:srgbClr val="FFFF00"/>
                </a:solidFill>
                <a:latin typeface="Times New Roman"/>
                <a:ea typeface="Calibri"/>
              </a:rPr>
              <a:t>(</a:t>
            </a:r>
            <a:r>
              <a:rPr lang="en-US" sz="2400" i="1" dirty="0" err="1">
                <a:solidFill>
                  <a:srgbClr val="FFFF00"/>
                </a:solidFill>
                <a:latin typeface="Times New Roman"/>
                <a:ea typeface="Calibri"/>
              </a:rPr>
              <a:t>Dentsply</a:t>
            </a:r>
            <a:r>
              <a:rPr lang="en-US" sz="2400" i="1" dirty="0">
                <a:solidFill>
                  <a:srgbClr val="FFFF00"/>
                </a:solidFill>
                <a:latin typeface="Times New Roman"/>
                <a:ea typeface="Calibri"/>
              </a:rPr>
              <a:t> Tulsa Dental Specialties) </a:t>
            </a:r>
            <a:r>
              <a:rPr lang="en-US" sz="2400" dirty="0">
                <a:solidFill>
                  <a:srgbClr val="FFFF00"/>
                </a:solidFill>
                <a:latin typeface="Times New Roman"/>
                <a:ea typeface="Calibri"/>
              </a:rPr>
              <a:t>utilizing multiple increasing or decreasing</a:t>
            </a:r>
            <a:r>
              <a:rPr lang="en-US" sz="2400" i="1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 New Roman"/>
                <a:ea typeface="Calibri"/>
              </a:rPr>
              <a:t>percentage tapers on a single file. </a:t>
            </a:r>
            <a:endParaRPr lang="en-US" sz="2400" b="1" dirty="0">
              <a:solidFill>
                <a:srgbClr val="FFC000"/>
              </a:solidFill>
              <a:latin typeface="Times New Roman"/>
              <a:ea typeface="Calibri"/>
            </a:endParaRP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3478"/>
            <a:ext cx="4032448" cy="2336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708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23478"/>
            <a:ext cx="8856984" cy="36615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FFC000"/>
                </a:solidFill>
              </a:rPr>
              <a:t>Pro </a:t>
            </a:r>
            <a:r>
              <a:rPr lang="en-US" sz="2800" b="1" dirty="0" smtClean="0">
                <a:solidFill>
                  <a:srgbClr val="FFC000"/>
                </a:solidFill>
              </a:rPr>
              <a:t>taper system </a:t>
            </a:r>
            <a:r>
              <a:rPr lang="en-US" sz="2800" b="1" dirty="0">
                <a:solidFill>
                  <a:srgbClr val="FFC000"/>
                </a:solidFill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prstClr val="white"/>
                </a:solidFill>
                <a:latin typeface="Times New Roman"/>
                <a:ea typeface="Calibri"/>
                <a:cs typeface="Arial"/>
              </a:rPr>
              <a:t>SX ; The diameter at the tip is 0.19 mm. </a:t>
            </a:r>
            <a:r>
              <a:rPr lang="en-US" sz="2400" dirty="0">
                <a:solidFill>
                  <a:prstClr val="white"/>
                </a:solidFill>
                <a:latin typeface="Times New Roman"/>
                <a:ea typeface="Calibri"/>
              </a:rPr>
              <a:t>total length of 19 mm </a:t>
            </a:r>
            <a:endParaRPr lang="en-US" sz="2400" dirty="0">
              <a:solidFill>
                <a:prstClr val="white"/>
              </a:solidFill>
              <a:latin typeface="Calibri"/>
              <a:ea typeface="Calibri"/>
              <a:cs typeface="Arial"/>
            </a:endParaRPr>
          </a:p>
          <a:p>
            <a:r>
              <a:rPr lang="en-US" sz="2400" dirty="0">
                <a:solidFill>
                  <a:prstClr val="white"/>
                </a:solidFill>
                <a:latin typeface="Times New Roman"/>
                <a:ea typeface="Calibri"/>
              </a:rPr>
              <a:t>S1; a tip diameter 0.17 mm. available in lengths of 21 and 25 mm.</a:t>
            </a:r>
          </a:p>
          <a:p>
            <a:r>
              <a:rPr lang="en-US" sz="2400" dirty="0">
                <a:solidFill>
                  <a:prstClr val="white"/>
                </a:solidFill>
                <a:latin typeface="Times New Roman"/>
                <a:ea typeface="Calibri"/>
              </a:rPr>
              <a:t>S2; a tip diameter of 0.20 mm. available in lengths of 21 and 25 mm</a:t>
            </a:r>
          </a:p>
          <a:p>
            <a:r>
              <a:rPr lang="en-US" sz="2400" dirty="0">
                <a:solidFill>
                  <a:prstClr val="white"/>
                </a:solidFill>
                <a:latin typeface="Times New Roman"/>
                <a:ea typeface="Calibri"/>
              </a:rPr>
              <a:t>(F1) − yellow ring − D0 = 20/100.</a:t>
            </a:r>
          </a:p>
          <a:p>
            <a:r>
              <a:rPr lang="en-US" sz="2400" dirty="0">
                <a:solidFill>
                  <a:prstClr val="white"/>
                </a:solidFill>
                <a:latin typeface="Times New Roman"/>
                <a:ea typeface="Calibri"/>
              </a:rPr>
              <a:t>(F2) − red ring − D0 = 25/100.</a:t>
            </a:r>
          </a:p>
          <a:p>
            <a:r>
              <a:rPr lang="en-US" sz="2400" dirty="0">
                <a:solidFill>
                  <a:prstClr val="white"/>
                </a:solidFill>
                <a:latin typeface="Times New Roman"/>
                <a:ea typeface="Calibri"/>
              </a:rPr>
              <a:t>(F3) − blue ring − D0 = 30/100.</a:t>
            </a:r>
          </a:p>
          <a:p>
            <a:r>
              <a:rPr lang="en-US" sz="2400" dirty="0">
                <a:solidFill>
                  <a:prstClr val="white"/>
                </a:solidFill>
                <a:latin typeface="Times New Roman"/>
                <a:ea typeface="Calibri"/>
              </a:rPr>
              <a:t>(F4) – two black rings − D0 = 40/100.</a:t>
            </a:r>
          </a:p>
          <a:p>
            <a:r>
              <a:rPr lang="en-US" sz="2400" dirty="0">
                <a:solidFill>
                  <a:prstClr val="white"/>
                </a:solidFill>
                <a:latin typeface="Times New Roman"/>
                <a:ea typeface="Calibri"/>
              </a:rPr>
              <a:t>(F5) − two yellow rings − D0 = 50/100</a:t>
            </a:r>
            <a:endParaRPr lang="ar-IQ" sz="2400" b="1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11710"/>
            <a:ext cx="3312656" cy="293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83918"/>
            <a:ext cx="18573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52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10237" r="14064" b="8888"/>
          <a:stretch/>
        </p:blipFill>
        <p:spPr bwMode="auto">
          <a:xfrm>
            <a:off x="971600" y="53970"/>
            <a:ext cx="5446900" cy="50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0" b="40091"/>
          <a:stretch/>
        </p:blipFill>
        <p:spPr bwMode="auto">
          <a:xfrm>
            <a:off x="971600" y="33026"/>
            <a:ext cx="5486747" cy="511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5" y="23429"/>
            <a:ext cx="9125845" cy="511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76256" y="62420"/>
            <a:ext cx="1728192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Tapering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9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28"/>
          <a:stretch/>
        </p:blipFill>
        <p:spPr bwMode="auto">
          <a:xfrm>
            <a:off x="0" y="1059582"/>
            <a:ext cx="9036496" cy="389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39"/>
          <a:stretch/>
        </p:blipFill>
        <p:spPr bwMode="auto">
          <a:xfrm>
            <a:off x="0" y="56314"/>
            <a:ext cx="3059832" cy="109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8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3478"/>
            <a:ext cx="8784976" cy="50475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FFC000"/>
                </a:solidFill>
                <a:latin typeface="Times New Roman"/>
                <a:ea typeface="Calibri"/>
                <a:cs typeface="Arial"/>
              </a:rPr>
              <a:t>3-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THIRD GENERATION</a:t>
            </a: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/>
                <a:ea typeface="Calibri"/>
              </a:rPr>
              <a:t>Improvements in </a:t>
            </a:r>
            <a:r>
              <a:rPr lang="en-US" sz="2800" dirty="0" err="1">
                <a:solidFill>
                  <a:srgbClr val="FFFF00"/>
                </a:solidFill>
                <a:latin typeface="Times New Roman"/>
                <a:ea typeface="Calibri"/>
              </a:rPr>
              <a:t>NiTi</a:t>
            </a:r>
            <a:r>
              <a:rPr lang="en-US" sz="2800" dirty="0">
                <a:solidFill>
                  <a:srgbClr val="FFFF00"/>
                </a:solidFill>
                <a:latin typeface="Times New Roman"/>
                <a:ea typeface="Calibri"/>
              </a:rPr>
              <a:t> metallurgy ( in 2007 ) became the hallmark of what may be identified as the 3rd generation.</a:t>
            </a: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/>
                <a:ea typeface="Calibri"/>
              </a:rPr>
              <a:t> This 3</a:t>
            </a:r>
            <a:r>
              <a:rPr lang="en-US" sz="2800" baseline="30000" dirty="0">
                <a:solidFill>
                  <a:srgbClr val="FFFF00"/>
                </a:solidFill>
                <a:latin typeface="Times New Roman"/>
                <a:ea typeface="Calibri"/>
              </a:rPr>
              <a:t>rd</a:t>
            </a:r>
            <a:r>
              <a:rPr lang="en-US" sz="2800" dirty="0">
                <a:solidFill>
                  <a:srgbClr val="FFFF00"/>
                </a:solidFill>
                <a:latin typeface="Times New Roman"/>
                <a:ea typeface="Calibri"/>
              </a:rPr>
              <a:t> generation of </a:t>
            </a:r>
            <a:r>
              <a:rPr lang="en-US" sz="2800" dirty="0" err="1">
                <a:solidFill>
                  <a:srgbClr val="FFFF00"/>
                </a:solidFill>
                <a:latin typeface="Times New Roman"/>
                <a:ea typeface="Calibri"/>
              </a:rPr>
              <a:t>NiTi</a:t>
            </a:r>
            <a:r>
              <a:rPr lang="en-US" sz="2800" dirty="0">
                <a:solidFill>
                  <a:srgbClr val="FFFF00"/>
                </a:solidFill>
                <a:latin typeface="Times New Roman"/>
                <a:ea typeface="Calibri"/>
              </a:rPr>
              <a:t> instruments significantly reduces cyclic fatigue and, hence, broken files.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/>
                <a:ea typeface="Calibri"/>
                <a:cs typeface="Arial"/>
              </a:rPr>
              <a:t>Examples </a:t>
            </a:r>
            <a:r>
              <a:rPr lang="en-US" sz="2800" dirty="0">
                <a:solidFill>
                  <a:srgbClr val="FFFF00"/>
                </a:solidFill>
                <a:latin typeface="Times New Roman"/>
                <a:ea typeface="Calibri"/>
              </a:rPr>
              <a:t>of brand lines that offer </a:t>
            </a:r>
            <a:r>
              <a:rPr lang="en-US" sz="2800" dirty="0">
                <a:solidFill>
                  <a:prstClr val="white"/>
                </a:solidFill>
                <a:latin typeface="Times New Roman"/>
                <a:ea typeface="Calibri"/>
              </a:rPr>
              <a:t>heat treatment technology are </a:t>
            </a:r>
            <a:r>
              <a:rPr lang="en-US" sz="2800" dirty="0">
                <a:solidFill>
                  <a:srgbClr val="FFFF00"/>
                </a:solidFill>
                <a:latin typeface="Times New Roman"/>
                <a:ea typeface="Calibri"/>
                <a:cs typeface="Arial"/>
              </a:rPr>
              <a:t>: Twisted File </a:t>
            </a:r>
            <a:r>
              <a:rPr lang="en-US" sz="2800" i="1" dirty="0">
                <a:solidFill>
                  <a:srgbClr val="FFFF00"/>
                </a:solidFill>
                <a:latin typeface="Times New Roman"/>
                <a:ea typeface="Calibri"/>
                <a:cs typeface="Arial"/>
              </a:rPr>
              <a:t>(</a:t>
            </a:r>
            <a:r>
              <a:rPr lang="en-US" sz="2800" i="1" dirty="0" err="1">
                <a:solidFill>
                  <a:srgbClr val="FFFF00"/>
                </a:solidFill>
                <a:latin typeface="Times New Roman"/>
                <a:ea typeface="Calibri"/>
                <a:cs typeface="Arial"/>
              </a:rPr>
              <a:t>SybronEndo</a:t>
            </a:r>
            <a:r>
              <a:rPr lang="en-US" sz="2800" i="1" dirty="0">
                <a:solidFill>
                  <a:srgbClr val="FFFF00"/>
                </a:solidFill>
                <a:latin typeface="Times New Roman"/>
                <a:ea typeface="Calibri"/>
                <a:cs typeface="Arial"/>
              </a:rPr>
              <a:t>)</a:t>
            </a:r>
            <a:r>
              <a:rPr lang="en-US" sz="2800" dirty="0">
                <a:solidFill>
                  <a:srgbClr val="FFFF00"/>
                </a:solidFill>
                <a:latin typeface="Times New Roman"/>
                <a:ea typeface="Calibri"/>
                <a:cs typeface="Arial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/>
                <a:ea typeface="Calibri"/>
                <a:cs typeface="Arial"/>
              </a:rPr>
              <a:t>Hyflex</a:t>
            </a:r>
            <a:r>
              <a:rPr lang="en-US" sz="2800" dirty="0">
                <a:solidFill>
                  <a:srgbClr val="FFFF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2800" i="1" dirty="0">
                <a:solidFill>
                  <a:srgbClr val="FFFF00"/>
                </a:solidFill>
                <a:latin typeface="Times New Roman"/>
                <a:ea typeface="Calibri"/>
                <a:cs typeface="Arial"/>
              </a:rPr>
              <a:t>(</a:t>
            </a:r>
            <a:r>
              <a:rPr lang="en-US" sz="2800" i="1" dirty="0" err="1">
                <a:solidFill>
                  <a:srgbClr val="FFFF00"/>
                </a:solidFill>
                <a:latin typeface="Times New Roman"/>
                <a:ea typeface="Calibri"/>
                <a:cs typeface="Arial"/>
              </a:rPr>
              <a:t>Coltene</a:t>
            </a:r>
            <a:r>
              <a:rPr lang="en-US" sz="2800" i="1" dirty="0">
                <a:solidFill>
                  <a:srgbClr val="FFFF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/>
                <a:ea typeface="Calibri"/>
                <a:cs typeface="Arial"/>
              </a:rPr>
              <a:t>Whaledent</a:t>
            </a:r>
            <a:r>
              <a:rPr lang="en-US" sz="2800" i="1" dirty="0">
                <a:solidFill>
                  <a:srgbClr val="FFFF00"/>
                </a:solidFill>
                <a:latin typeface="Times New Roman"/>
                <a:ea typeface="Calibri"/>
                <a:cs typeface="Arial"/>
              </a:rPr>
              <a:t>) </a:t>
            </a:r>
            <a:r>
              <a:rPr lang="en-US" sz="2800" dirty="0">
                <a:solidFill>
                  <a:srgbClr val="FFFF00"/>
                </a:solidFill>
                <a:latin typeface="Times New Roman"/>
                <a:ea typeface="Calibri"/>
                <a:cs typeface="Arial"/>
              </a:rPr>
              <a:t>and </a:t>
            </a:r>
            <a:r>
              <a:rPr lang="en-US" sz="2800" dirty="0" err="1">
                <a:solidFill>
                  <a:srgbClr val="FFFF00"/>
                </a:solidFill>
                <a:latin typeface="Times New Roman"/>
                <a:ea typeface="Calibri"/>
              </a:rPr>
              <a:t>WaveOne</a:t>
            </a:r>
            <a:r>
              <a:rPr lang="en-US" sz="2800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800" i="1" dirty="0">
                <a:solidFill>
                  <a:srgbClr val="FFFF00"/>
                </a:solidFill>
                <a:latin typeface="Times New Roman"/>
                <a:ea typeface="Calibri"/>
              </a:rPr>
              <a:t>(</a:t>
            </a:r>
            <a:r>
              <a:rPr lang="en-US" sz="2800" i="1" dirty="0" err="1">
                <a:solidFill>
                  <a:srgbClr val="FFFF00"/>
                </a:solidFill>
                <a:latin typeface="Times New Roman"/>
                <a:ea typeface="Calibri"/>
              </a:rPr>
              <a:t>Dentsply</a:t>
            </a:r>
            <a:r>
              <a:rPr lang="en-US" sz="2800" i="1" dirty="0">
                <a:solidFill>
                  <a:srgbClr val="FFFF00"/>
                </a:solidFill>
                <a:latin typeface="Times New Roman"/>
                <a:ea typeface="Calibri"/>
              </a:rPr>
              <a:t> Tulsa Dental Specialties)</a:t>
            </a:r>
            <a:r>
              <a:rPr lang="en-US" sz="2800" dirty="0">
                <a:solidFill>
                  <a:srgbClr val="FFFF00"/>
                </a:solidFill>
                <a:latin typeface="Times New Roman"/>
                <a:ea typeface="Calibri"/>
              </a:rPr>
              <a:t>. </a:t>
            </a:r>
            <a:endParaRPr lang="en-US" sz="2800" dirty="0">
              <a:solidFill>
                <a:srgbClr val="FFFF00"/>
              </a:solidFill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265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Cou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Cou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Cou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Cou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u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u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ou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ou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ou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Cou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Cou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434</Words>
  <Application>Microsoft Office PowerPoint</Application>
  <PresentationFormat>On-screen Show (16:9)</PresentationFormat>
  <Paragraphs>54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Office Theme</vt:lpstr>
      <vt:lpstr>Couture</vt:lpstr>
      <vt:lpstr>1_Couture</vt:lpstr>
      <vt:lpstr>2_Couture</vt:lpstr>
      <vt:lpstr>3_Couture</vt:lpstr>
      <vt:lpstr>4_Couture</vt:lpstr>
      <vt:lpstr>5_Couture</vt:lpstr>
      <vt:lpstr>7_Couture</vt:lpstr>
      <vt:lpstr>8_Couture</vt:lpstr>
      <vt:lpstr>9_Couture</vt:lpstr>
      <vt:lpstr>10_Couture</vt:lpstr>
      <vt:lpstr>11_Couture</vt:lpstr>
      <vt:lpstr>12_Couture</vt:lpstr>
      <vt:lpstr>Endodontics lecture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Endodontics lecture 5</dc:title>
  <dc:creator>DR.Ahmed Saker 2o1O</dc:creator>
  <cp:lastModifiedBy>DR.Ahmed Saker 2o1O</cp:lastModifiedBy>
  <cp:revision>14</cp:revision>
  <dcterms:created xsi:type="dcterms:W3CDTF">2016-11-13T21:53:29Z</dcterms:created>
  <dcterms:modified xsi:type="dcterms:W3CDTF">2018-10-30T09:55:02Z</dcterms:modified>
</cp:coreProperties>
</file>